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1" r:id="rId4"/>
    <p:sldId id="268" r:id="rId5"/>
    <p:sldId id="269" r:id="rId6"/>
    <p:sldId id="270" r:id="rId7"/>
    <p:sldId id="258" r:id="rId8"/>
    <p:sldId id="283" r:id="rId9"/>
    <p:sldId id="276" r:id="rId10"/>
    <p:sldId id="290" r:id="rId11"/>
    <p:sldId id="284" r:id="rId12"/>
    <p:sldId id="288" r:id="rId13"/>
    <p:sldId id="286" r:id="rId14"/>
    <p:sldId id="285" r:id="rId15"/>
    <p:sldId id="289" r:id="rId16"/>
    <p:sldId id="292" r:id="rId17"/>
    <p:sldId id="291" r:id="rId18"/>
    <p:sldId id="293" r:id="rId19"/>
    <p:sldId id="295" r:id="rId20"/>
    <p:sldId id="294" r:id="rId21"/>
    <p:sldId id="274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4" autoAdjust="0"/>
    <p:restoredTop sz="94629" autoAdjust="0"/>
  </p:normalViewPr>
  <p:slideViewPr>
    <p:cSldViewPr>
      <p:cViewPr varScale="1">
        <p:scale>
          <a:sx n="116" d="100"/>
          <a:sy n="116" d="100"/>
        </p:scale>
        <p:origin x="127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D1C0CC31-15BF-4407-874F-12419C012F98}" type="datetimeFigureOut">
              <a:rPr lang="en-GB"/>
              <a:pPr>
                <a:defRPr/>
              </a:pPr>
              <a:t>16/01/2019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5B0EA3D-6D87-466B-9E25-0A76C5FB0B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622538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63DDD-BF8E-4459-91B9-F30D76FCB8DA}" type="datetimeFigureOut">
              <a:rPr lang="en-GB"/>
              <a:pPr>
                <a:defRPr/>
              </a:pPr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BAF33-386E-4BBB-BA3B-23D8DDDC806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8141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61BE1-422A-4200-AD4F-40B08911BF66}" type="datetimeFigureOut">
              <a:rPr lang="en-GB"/>
              <a:pPr>
                <a:defRPr/>
              </a:pPr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706E8-B96E-4809-BE0B-1E21E36075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6906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ED23E-B485-4CE4-A5DB-2F1CCD76CCDB}" type="datetimeFigureOut">
              <a:rPr lang="en-GB"/>
              <a:pPr>
                <a:defRPr/>
              </a:pPr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DDDAF-A53B-4B47-AE7B-BF3227B9593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90565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52559-3EAC-48DD-A4D5-2C9FDC9B2EDE}" type="datetimeFigureOut">
              <a:rPr lang="en-GB"/>
              <a:pPr>
                <a:defRPr/>
              </a:pPr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D6A9-68DB-49AF-B399-E3147BBC0C9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1321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A5803-106D-4C6E-8A34-6870992FFA16}" type="datetimeFigureOut">
              <a:rPr lang="en-GB"/>
              <a:pPr>
                <a:defRPr/>
              </a:pPr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709C2-A68C-409E-B6EE-C23A300441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7338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16B7E-0E27-4827-8FE8-C5D4991E49B8}" type="datetimeFigureOut">
              <a:rPr lang="en-GB"/>
              <a:pPr>
                <a:defRPr/>
              </a:pPr>
              <a:t>16/01/2019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D399E-FF29-4FA6-8978-5A123B1CA7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4159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1DD8C-C42C-4292-AB77-9143F22747E9}" type="datetimeFigureOut">
              <a:rPr lang="en-GB"/>
              <a:pPr>
                <a:defRPr/>
              </a:pPr>
              <a:t>16/01/2019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D9B6B-FC58-49B0-9C8E-F8F6183990E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55475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01544-BB78-46FB-BF27-9331402C3F4A}" type="datetimeFigureOut">
              <a:rPr lang="en-GB"/>
              <a:pPr>
                <a:defRPr/>
              </a:pPr>
              <a:t>16/01/2019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C270C-1079-472E-B3A6-7C619C5C0F5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662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E601D-1DDB-402B-AC62-4195BE16B08C}" type="datetimeFigureOut">
              <a:rPr lang="en-GB"/>
              <a:pPr>
                <a:defRPr/>
              </a:pPr>
              <a:t>16/01/2019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F9CE-B563-4787-BB76-F945D307501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27657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F2785-2187-4FBA-B5E9-4C109BAFC700}" type="datetimeFigureOut">
              <a:rPr lang="en-GB"/>
              <a:pPr>
                <a:defRPr/>
              </a:pPr>
              <a:t>16/01/2019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72D9B-820E-4886-BE55-8301B4E373A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14386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F238C-FB99-44A1-B713-9559C82D8954}" type="datetimeFigureOut">
              <a:rPr lang="en-GB"/>
              <a:pPr>
                <a:defRPr/>
              </a:pPr>
              <a:t>16/01/2019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4DE50-5EE3-44B7-811A-BA258F52901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9627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E8D8C"/>
                </a:solidFill>
                <a:cs typeface="Arial" charset="0"/>
              </a:defRPr>
            </a:lvl1pPr>
          </a:lstStyle>
          <a:p>
            <a:pPr>
              <a:defRPr/>
            </a:pPr>
            <a:fld id="{449B3C24-F53E-43A5-BAC8-1E667F6D8E6A}" type="datetimeFigureOut">
              <a:rPr lang="en-GB"/>
              <a:pPr>
                <a:defRPr/>
              </a:pPr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E8D8C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E8D8C"/>
                </a:solidFill>
              </a:defRPr>
            </a:lvl1pPr>
          </a:lstStyle>
          <a:p>
            <a:pPr>
              <a:defRPr/>
            </a:pPr>
            <a:fld id="{E18AD51E-2236-4A58-ADDB-23B75A0887A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iG503NtNU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1585912" y="1504027"/>
            <a:ext cx="5866407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8000" dirty="0" smtClean="0">
                <a:solidFill>
                  <a:schemeClr val="bg1"/>
                </a:solidFill>
                <a:latin typeface="Cambria" pitchFamily="18" charset="0"/>
                <a:ea typeface="Cambria Math" pitchFamily="18" charset="0"/>
              </a:rPr>
              <a:t>9</a:t>
            </a:r>
            <a:r>
              <a:rPr lang="en-GB" altLang="en-US" sz="8000" baseline="30000" dirty="0" smtClean="0">
                <a:solidFill>
                  <a:schemeClr val="bg1"/>
                </a:solidFill>
                <a:latin typeface="Cambria" pitchFamily="18" charset="0"/>
                <a:ea typeface="Cambria Math" pitchFamily="18" charset="0"/>
              </a:rPr>
              <a:t>th</a:t>
            </a:r>
            <a:r>
              <a:rPr lang="en-GB" altLang="en-US" sz="8000" dirty="0" smtClean="0">
                <a:solidFill>
                  <a:schemeClr val="bg1"/>
                </a:solidFill>
                <a:latin typeface="Cambria" pitchFamily="18" charset="0"/>
                <a:ea typeface="Cambria Math" pitchFamily="18" charset="0"/>
              </a:rPr>
              <a:t> Grade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8000" dirty="0" smtClean="0">
                <a:solidFill>
                  <a:schemeClr val="bg1"/>
                </a:solidFill>
                <a:latin typeface="Cambria" pitchFamily="18" charset="0"/>
                <a:ea typeface="Cambria Math" pitchFamily="18" charset="0"/>
              </a:rPr>
              <a:t>Scheduling</a:t>
            </a:r>
            <a:endParaRPr lang="en-GB" altLang="en-US" sz="8000" dirty="0">
              <a:solidFill>
                <a:schemeClr val="bg1"/>
              </a:solidFill>
              <a:latin typeface="Cambria" pitchFamily="18" charset="0"/>
              <a:ea typeface="Cambria Math" pitchFamily="18" charset="0"/>
            </a:endParaRPr>
          </a:p>
        </p:txBody>
      </p:sp>
      <p:sp>
        <p:nvSpPr>
          <p:cNvPr id="3076" name="TextBox 2"/>
          <p:cNvSpPr txBox="1">
            <a:spLocks noChangeArrowheads="1"/>
          </p:cNvSpPr>
          <p:nvPr/>
        </p:nvSpPr>
        <p:spPr bwMode="auto">
          <a:xfrm>
            <a:off x="2139127" y="4292600"/>
            <a:ext cx="47524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i="1" dirty="0" smtClean="0">
                <a:solidFill>
                  <a:schemeClr val="bg1"/>
                </a:solidFill>
                <a:latin typeface="Cambria" pitchFamily="18" charset="0"/>
              </a:rPr>
              <a:t>Class of 2023 </a:t>
            </a:r>
            <a:endParaRPr lang="en-GB" altLang="en-US" sz="1800" i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0150" y="1772816"/>
            <a:ext cx="75248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Choosing your schedule</a:t>
            </a:r>
            <a:endParaRPr lang="en-US" sz="8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4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052735"/>
            <a:ext cx="6612256" cy="461548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259632" y="2132856"/>
            <a:ext cx="79208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38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143"/>
          <a:stretch/>
        </p:blipFill>
        <p:spPr>
          <a:xfrm>
            <a:off x="683567" y="548680"/>
            <a:ext cx="7551095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0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 cstate="print"/>
          <a:srcRect t="17647"/>
          <a:stretch/>
        </p:blipFill>
        <p:spPr>
          <a:xfrm>
            <a:off x="611560" y="1772816"/>
            <a:ext cx="7743800" cy="4032448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084168" y="1916832"/>
            <a:ext cx="1224136" cy="14401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7886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/>
          <a:srcRect t="18104"/>
          <a:stretch/>
        </p:blipFill>
        <p:spPr>
          <a:xfrm>
            <a:off x="612576" y="2060848"/>
            <a:ext cx="7918848" cy="3512840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228184" y="2132856"/>
            <a:ext cx="1224136" cy="14401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368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/>
          <a:srcRect t="14385"/>
          <a:stretch/>
        </p:blipFill>
        <p:spPr>
          <a:xfrm>
            <a:off x="567555" y="1484784"/>
            <a:ext cx="8008890" cy="3856928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300192" y="1700808"/>
            <a:ext cx="1224136" cy="14401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448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/>
          <a:srcRect t="15080"/>
          <a:stretch/>
        </p:blipFill>
        <p:spPr>
          <a:xfrm>
            <a:off x="604905" y="1700808"/>
            <a:ext cx="7934189" cy="3649607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228184" y="1916832"/>
            <a:ext cx="1224136" cy="14401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3017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/>
          <a:srcRect t="14766"/>
          <a:stretch/>
        </p:blipFill>
        <p:spPr>
          <a:xfrm>
            <a:off x="520500" y="1772816"/>
            <a:ext cx="8103000" cy="3741048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300192" y="1988840"/>
            <a:ext cx="1224136" cy="14401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27722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/>
          <a:srcRect t="17069"/>
          <a:stretch/>
        </p:blipFill>
        <p:spPr>
          <a:xfrm>
            <a:off x="395536" y="1340768"/>
            <a:ext cx="8142276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09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/>
          <a:srcRect t="6428"/>
          <a:stretch/>
        </p:blipFill>
        <p:spPr>
          <a:xfrm>
            <a:off x="436093" y="1340768"/>
            <a:ext cx="8271813" cy="419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8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51620" y="817174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Agenda </a:t>
            </a:r>
            <a:endParaRPr lang="en-US" sz="54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1580" y="2086813"/>
            <a:ext cx="74888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Transition to High School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Graduation Requirements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Keys to Success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Choosing your schedule </a:t>
            </a:r>
            <a:endParaRPr lang="en-US" sz="32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/>
          <a:srcRect l="9076" t="46914" r="-740" b="1145"/>
          <a:stretch/>
        </p:blipFill>
        <p:spPr>
          <a:xfrm>
            <a:off x="401157" y="1556792"/>
            <a:ext cx="8341686" cy="256032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043608" y="3356992"/>
            <a:ext cx="122413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68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836712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Freshmen Counselors	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916832"/>
            <a:ext cx="74888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Counselors are assigned by the student’s last name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Mrs. Fenner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Last  names: A-L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Ms. Wilson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Last names: M-Z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71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404664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Transitioning to </a:t>
            </a:r>
          </a:p>
          <a:p>
            <a:pPr algn="ctr"/>
            <a:r>
              <a:rPr lang="en-US" sz="5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High School </a:t>
            </a:r>
            <a:endParaRPr lang="en-US" sz="54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1580" y="2348880"/>
            <a:ext cx="74888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Scheduling with high school counselors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Right Now!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Make changes until February 11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Parent Night Monday February 11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Freshmen Orientation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July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Utilizing High School Resources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Teachers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Counselors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Tutors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9629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51620" y="2132856"/>
            <a:ext cx="6840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Core 40 Graduation Requirements </a:t>
            </a:r>
            <a:endParaRPr lang="en-US" sz="60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9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7" t="-1141" r="107" b="5740"/>
          <a:stretch/>
        </p:blipFill>
        <p:spPr bwMode="auto">
          <a:xfrm>
            <a:off x="1108294" y="333214"/>
            <a:ext cx="6848082" cy="5976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9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451991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Academic Honors Diplomas </a:t>
            </a:r>
            <a:endParaRPr lang="en-US" sz="44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3568" y="1484784"/>
            <a:ext cx="74888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Core 40 Requirements +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2 additional credits in math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Trig/Pre-Calculus, Trigonometry and Probability and Statistics, Calculus,  or AP Statistics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6-8 credits in World Languages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6 credits of one foreign language or 8 credits of 2 different foreign languages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2 credits in fine Arts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Band, Choir, Guard, piano (1 credit), 2D Art, Ceramics, Media Arts, or Journalism Publication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Earn a C- or better in all courses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Have a GPA of 3.0 or higher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Complete one of the following: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6 dual credits</a:t>
            </a:r>
            <a:endParaRPr lang="en-US" sz="20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2 AP class and exams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SAT or ACT requirement </a:t>
            </a:r>
          </a:p>
        </p:txBody>
      </p:sp>
    </p:spTree>
    <p:extLst>
      <p:ext uri="{BB962C8B-B14F-4D97-AF65-F5344CB8AC3E}">
        <p14:creationId xmlns:p14="http://schemas.microsoft.com/office/powerpoint/2010/main" val="23284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63588" y="183448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Freshman Sample Schedule </a:t>
            </a:r>
            <a:endParaRPr lang="en-US" sz="40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84368"/>
              </p:ext>
            </p:extLst>
          </p:nvPr>
        </p:nvGraphicFramePr>
        <p:xfrm>
          <a:off x="953610" y="1600198"/>
          <a:ext cx="7236779" cy="4525968"/>
        </p:xfrm>
        <a:graphic>
          <a:graphicData uri="http://schemas.openxmlformats.org/drawingml/2006/table">
            <a:tbl>
              <a:tblPr/>
              <a:tblGrid>
                <a:gridCol w="1302798"/>
                <a:gridCol w="2498518"/>
                <a:gridCol w="62463"/>
                <a:gridCol w="1276029"/>
                <a:gridCol w="2096971"/>
              </a:tblGrid>
              <a:tr h="28566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Monday/Tuesday/Thursday/Friday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Wednesday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Periods/Times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Course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Periods/Times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Course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1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Algebra 1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1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Algebra 1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7:30-8:20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7:30-8:20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2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Spanish 1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2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Spanish 1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8:25-9:10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8:25-9:10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3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E.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3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E.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9:15-10:00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9:15-10:00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4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Geog/Hist. of the World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4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Geog/Hist. of the World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10:05-10:55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10:05-10:55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Hour 1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5             (1st Floor)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Lunch: 10:55- 11:25        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Class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11:30 - 12:15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2317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10:55-11:25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Hour 2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5             (2nd Floor)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 (Biology): 11:50- 11:45          Lunch: 11:45- 12:15 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2317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11:25- 11:55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Biology 1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6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English 9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12:00- 12:45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12:20-1:05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6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English 9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7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Journalism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12:50- 1:35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1:10-2:00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7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Journalism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1:40- 2:30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1539" y="404664"/>
            <a:ext cx="76328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FFFF"/>
                </a:solidFill>
                <a:latin typeface="Cambria Math" pitchFamily="18" charset="0"/>
                <a:ea typeface="Cambria Math" pitchFamily="18" charset="0"/>
              </a:rPr>
              <a:t>Required Courses</a:t>
            </a:r>
          </a:p>
          <a:p>
            <a:pPr algn="ctr"/>
            <a:r>
              <a:rPr lang="en-US" sz="4400" dirty="0" smtClean="0">
                <a:solidFill>
                  <a:srgbClr val="FFFFFF"/>
                </a:solidFill>
                <a:latin typeface="Cambria Math" pitchFamily="18" charset="0"/>
                <a:ea typeface="Cambria Math" pitchFamily="18" charset="0"/>
              </a:rPr>
              <a:t> Freshmen Year </a:t>
            </a:r>
            <a:endParaRPr lang="en-US" sz="4400" dirty="0">
              <a:solidFill>
                <a:srgbClr val="FFFFFF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988840"/>
            <a:ext cx="748883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Cambria" pitchFamily="18" charset="0"/>
              </a:rPr>
              <a:t>Math: Algebra 1 or Geometry* or Algebra 2*</a:t>
            </a:r>
          </a:p>
          <a:p>
            <a:endParaRPr lang="en-US" sz="2400" dirty="0" smtClean="0">
              <a:solidFill>
                <a:srgbClr val="FFFFFF"/>
              </a:solidFill>
              <a:latin typeface="Cambria" pitchFamily="18" charset="0"/>
            </a:endParaRPr>
          </a:p>
          <a:p>
            <a:r>
              <a:rPr lang="en-US" sz="2400" dirty="0" smtClean="0">
                <a:solidFill>
                  <a:srgbClr val="FFFFFF"/>
                </a:solidFill>
                <a:latin typeface="Cambria" pitchFamily="18" charset="0"/>
              </a:rPr>
              <a:t>English: English 9 or English 9H</a:t>
            </a:r>
          </a:p>
          <a:p>
            <a:endParaRPr lang="en-US" sz="2400" dirty="0" smtClean="0">
              <a:solidFill>
                <a:srgbClr val="FFFFFF"/>
              </a:solidFill>
              <a:latin typeface="Cambria" pitchFamily="18" charset="0"/>
            </a:endParaRPr>
          </a:p>
          <a:p>
            <a:r>
              <a:rPr lang="en-US" sz="2400" dirty="0" smtClean="0">
                <a:solidFill>
                  <a:srgbClr val="FFFFFF"/>
                </a:solidFill>
                <a:latin typeface="Cambria" pitchFamily="18" charset="0"/>
              </a:rPr>
              <a:t>Science: Biology or Biology H</a:t>
            </a:r>
          </a:p>
          <a:p>
            <a:endParaRPr lang="en-US" sz="2400" dirty="0" smtClean="0">
              <a:solidFill>
                <a:srgbClr val="FFFFFF"/>
              </a:solidFill>
              <a:latin typeface="Cambria" pitchFamily="18" charset="0"/>
            </a:endParaRPr>
          </a:p>
          <a:p>
            <a:r>
              <a:rPr lang="en-US" sz="2400" dirty="0" smtClean="0">
                <a:solidFill>
                  <a:srgbClr val="FFFFFF"/>
                </a:solidFill>
                <a:latin typeface="Cambria" pitchFamily="18" charset="0"/>
              </a:rPr>
              <a:t>Social Studies: Geog/History or World History</a:t>
            </a:r>
          </a:p>
          <a:p>
            <a:endParaRPr lang="en-US" sz="2400" dirty="0" smtClean="0">
              <a:solidFill>
                <a:srgbClr val="FFFFFF"/>
              </a:solidFill>
              <a:latin typeface="Cambria" pitchFamily="18" charset="0"/>
            </a:endParaRPr>
          </a:p>
          <a:p>
            <a:r>
              <a:rPr lang="en-US" sz="2400" dirty="0" smtClean="0">
                <a:solidFill>
                  <a:srgbClr val="FFFFFF"/>
                </a:solidFill>
                <a:latin typeface="Cambria" pitchFamily="18" charset="0"/>
              </a:rPr>
              <a:t>Physical Education: 2 Semesters</a:t>
            </a:r>
          </a:p>
          <a:p>
            <a:endParaRPr lang="en-US" sz="2400" dirty="0" smtClean="0">
              <a:solidFill>
                <a:srgbClr val="FFFFFF"/>
              </a:solidFill>
              <a:latin typeface="Cambria" pitchFamily="18" charset="0"/>
            </a:endParaRPr>
          </a:p>
          <a:p>
            <a:r>
              <a:rPr lang="en-US" sz="2400" dirty="0" smtClean="0">
                <a:solidFill>
                  <a:srgbClr val="FFFFFF"/>
                </a:solidFill>
                <a:latin typeface="Cambria" pitchFamily="18" charset="0"/>
              </a:rPr>
              <a:t>Electives: 2 periods </a:t>
            </a:r>
          </a:p>
          <a:p>
            <a:endParaRPr lang="en-US" dirty="0">
              <a:solidFill>
                <a:srgbClr val="2F2B2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50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836712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Elective Options </a:t>
            </a:r>
            <a:endParaRPr lang="en-US" sz="40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1580" y="1941336"/>
            <a:ext cx="74888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Please consider all your options- you are committed to your choice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What is your future career pathway?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Should I take a foreign language?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Spanish 1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French 1</a:t>
            </a:r>
          </a:p>
          <a:p>
            <a:r>
              <a:rPr lang="en-US" sz="2400" dirty="0" smtClean="0">
                <a:latin typeface="Cambria" pitchFamily="18" charset="0"/>
              </a:rPr>
              <a:t> </a:t>
            </a:r>
            <a:endParaRPr lang="en-US" sz="2400" dirty="0">
              <a:latin typeface="Cambria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51720" y="46228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hlinkClick r:id="rId3"/>
              </a:rPr>
              <a:t>https://</a:t>
            </a:r>
            <a:r>
              <a:rPr lang="en-US" b="1" dirty="0" smtClean="0">
                <a:solidFill>
                  <a:schemeClr val="bg1"/>
                </a:solidFill>
                <a:hlinkClick r:id="rId3"/>
              </a:rPr>
              <a:t>www.youtube.com/watch?v=eiG503NtNUs</a:t>
            </a:r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99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21451</TotalTime>
  <Words>391</Words>
  <Application>Microsoft Office PowerPoint</Application>
  <PresentationFormat>On-screen Show (4:3)</PresentationFormat>
  <Paragraphs>124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Blackboard Template</dc:title>
  <dc:creator>Windows User;Presentation Magazine</dc:creator>
  <cp:lastModifiedBy>Lisa Laug</cp:lastModifiedBy>
  <cp:revision>67</cp:revision>
  <dcterms:created xsi:type="dcterms:W3CDTF">2011-05-07T15:33:03Z</dcterms:created>
  <dcterms:modified xsi:type="dcterms:W3CDTF">2019-01-16T20:16:57Z</dcterms:modified>
</cp:coreProperties>
</file>